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9" r:id="rId6"/>
    <p:sldId id="260" r:id="rId7"/>
    <p:sldId id="270" r:id="rId8"/>
    <p:sldId id="271" r:id="rId9"/>
    <p:sldId id="272" r:id="rId10"/>
    <p:sldId id="273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hyperlink" Target="https://stackoverflow.com/questions/35719586/dynamic-graphs-using-c-sharp-to-be-saved-as-a-png-format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hyperlink" Target="https://stackoverflow.com/questions/35719586/dynamic-graphs-using-c-sharp-to-be-saved-as-a-png-format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Methodology</a:t>
          </a:r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B76C5FAA-6BEB-4426-A667-471A82566C7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9E52A80D-ED27-438D-8DB8-5DC61103EF8C}" type="parTrans" cxnId="{AE5471C2-9932-4664-95BF-E056D4DA6915}">
      <dgm:prSet/>
      <dgm:spPr/>
      <dgm:t>
        <a:bodyPr/>
        <a:lstStyle/>
        <a:p>
          <a:endParaRPr lang="en-US"/>
        </a:p>
      </dgm:t>
    </dgm:pt>
    <dgm:pt modelId="{7E576659-C02A-416E-B11F-DC2EE04EF25C}" type="sibTrans" cxnId="{AE5471C2-9932-4664-95BF-E056D4DA6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4"/>
      <dgm:spPr/>
    </dgm:pt>
    <dgm:pt modelId="{55596134-9829-4D70-890A-C69BBF81D77E}" type="pres">
      <dgm:prSet presAssocID="{6FA86730-1CE5-4EBE-A9BA-FC19829C94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4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4"/>
      <dgm:spPr/>
    </dgm:pt>
    <dgm:pt modelId="{FCE68459-8AC8-4D4B-8B2A-B85347F651AB}" type="pres">
      <dgm:prSet presAssocID="{6ABE9384-859D-4C4C-B983-2B1E39A8B3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4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D98C67E-E4DC-4439-9187-B7949C9BBDC8}" type="pres">
      <dgm:prSet presAssocID="{B76C5FAA-6BEB-4426-A667-471A82566C7E}" presName="compNode" presStyleCnt="0"/>
      <dgm:spPr/>
    </dgm:pt>
    <dgm:pt modelId="{1F656378-0858-440A-8930-864A905E30A6}" type="pres">
      <dgm:prSet presAssocID="{B76C5FAA-6BEB-4426-A667-471A82566C7E}" presName="bgRect" presStyleLbl="bgShp" presStyleIdx="2" presStyleCnt="4"/>
      <dgm:spPr/>
    </dgm:pt>
    <dgm:pt modelId="{5D2258B8-27E5-4A57-824C-A22C2EC92015}" type="pres">
      <dgm:prSet presAssocID="{B76C5FAA-6BEB-4426-A667-471A82566C7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A0BF1E17-46C4-4B0C-9B1C-FE0D47B0D85A}" type="pres">
      <dgm:prSet presAssocID="{B76C5FAA-6BEB-4426-A667-471A82566C7E}" presName="spaceRect" presStyleCnt="0"/>
      <dgm:spPr/>
    </dgm:pt>
    <dgm:pt modelId="{CB671343-CA13-4045-B190-B4047DC98CD6}" type="pres">
      <dgm:prSet presAssocID="{B76C5FAA-6BEB-4426-A667-471A82566C7E}" presName="parTx" presStyleLbl="revTx" presStyleIdx="2" presStyleCnt="4">
        <dgm:presLayoutVars>
          <dgm:chMax val="0"/>
          <dgm:chPref val="0"/>
        </dgm:presLayoutVars>
      </dgm:prSet>
      <dgm:spPr/>
    </dgm:pt>
    <dgm:pt modelId="{FA3066B5-5C8A-44D9-A188-748FC7C4626F}" type="pres">
      <dgm:prSet presAssocID="{7E576659-C02A-416E-B11F-DC2EE04EF25C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3" presStyleCnt="4"/>
      <dgm:spPr/>
    </dgm:pt>
    <dgm:pt modelId="{A64BFE9C-AA80-43CE-8FF6-8D33BAD07C57}" type="pres">
      <dgm:prSet presAssocID="{F7214975-5AC4-4CF8-9015-322498751A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3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F764299F-AD3B-4E16-A12D-42CD0765186B}" type="presOf" srcId="{B76C5FAA-6BEB-4426-A667-471A82566C7E}" destId="{CB671343-CA13-4045-B190-B4047DC98CD6}" srcOrd="0" destOrd="0" presId="urn:microsoft.com/office/officeart/2018/2/layout/IconVerticalSolidList"/>
    <dgm:cxn modelId="{AE5471C2-9932-4664-95BF-E056D4DA6915}" srcId="{53001724-5C5A-402A-B907-ECA89FAFA97F}" destId="{B76C5FAA-6BEB-4426-A667-471A82566C7E}" srcOrd="2" destOrd="0" parTransId="{9E52A80D-ED27-438D-8DB8-5DC61103EF8C}" sibTransId="{7E576659-C02A-416E-B11F-DC2EE04EF25C}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E70C64D6-4F63-4DCE-8496-5BE0D25402D6}" type="presParOf" srcId="{44164630-2F05-47D6-AD96-D9713C7C94EA}" destId="{9D98C67E-E4DC-4439-9187-B7949C9BBDC8}" srcOrd="4" destOrd="0" presId="urn:microsoft.com/office/officeart/2018/2/layout/IconVerticalSolidList"/>
    <dgm:cxn modelId="{94020E11-FADA-4550-9D03-5E2BDAC37E13}" type="presParOf" srcId="{9D98C67E-E4DC-4439-9187-B7949C9BBDC8}" destId="{1F656378-0858-440A-8930-864A905E30A6}" srcOrd="0" destOrd="0" presId="urn:microsoft.com/office/officeart/2018/2/layout/IconVerticalSolidList"/>
    <dgm:cxn modelId="{ADB2FB17-606F-40E9-A00C-55AB461E5B04}" type="presParOf" srcId="{9D98C67E-E4DC-4439-9187-B7949C9BBDC8}" destId="{5D2258B8-27E5-4A57-824C-A22C2EC92015}" srcOrd="1" destOrd="0" presId="urn:microsoft.com/office/officeart/2018/2/layout/IconVerticalSolidList"/>
    <dgm:cxn modelId="{D33833FF-44C0-4B56-8335-D9C7627B8226}" type="presParOf" srcId="{9D98C67E-E4DC-4439-9187-B7949C9BBDC8}" destId="{A0BF1E17-46C4-4B0C-9B1C-FE0D47B0D85A}" srcOrd="2" destOrd="0" presId="urn:microsoft.com/office/officeart/2018/2/layout/IconVerticalSolidList"/>
    <dgm:cxn modelId="{943FF8C9-ACDD-4486-9B61-0CF86BF404A2}" type="presParOf" srcId="{9D98C67E-E4DC-4439-9187-B7949C9BBDC8}" destId="{CB671343-CA13-4045-B190-B4047DC98CD6}" srcOrd="3" destOrd="0" presId="urn:microsoft.com/office/officeart/2018/2/layout/IconVerticalSolidList"/>
    <dgm:cxn modelId="{04C930B4-DF0C-4531-BCAB-B324BA19227A}" type="presParOf" srcId="{44164630-2F05-47D6-AD96-D9713C7C94EA}" destId="{FA3066B5-5C8A-44D9-A188-748FC7C4626F}" srcOrd="5" destOrd="0" presId="urn:microsoft.com/office/officeart/2018/2/layout/IconVerticalSolidList"/>
    <dgm:cxn modelId="{8CF64B13-46A8-42CA-8DD2-87241C9E1D4B}" type="presParOf" srcId="{44164630-2F05-47D6-AD96-D9713C7C94EA}" destId="{9602AFE8-70EE-42FC-9CD5-A2E6AA3E2091}" srcOrd="6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8F6EB7-A25C-4C7D-8F18-C21CD9B66F7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D9A78D8-B2EC-484A-9071-5700B4C078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Merge Postal Codes with Geospatial Data</a:t>
          </a:r>
          <a:endParaRPr lang="en-US"/>
        </a:p>
      </dgm:t>
    </dgm:pt>
    <dgm:pt modelId="{AC9DDC04-0592-4404-B6DE-F05CC27D8955}" type="parTrans" cxnId="{DFFA92EC-82A1-4004-AFC6-D17AED6CA009}">
      <dgm:prSet/>
      <dgm:spPr/>
      <dgm:t>
        <a:bodyPr/>
        <a:lstStyle/>
        <a:p>
          <a:endParaRPr lang="en-US"/>
        </a:p>
      </dgm:t>
    </dgm:pt>
    <dgm:pt modelId="{01D290A2-9ED4-415D-85E5-DFE6828046D0}" type="sibTrans" cxnId="{DFFA92EC-82A1-4004-AFC6-D17AED6CA009}">
      <dgm:prSet/>
      <dgm:spPr/>
      <dgm:t>
        <a:bodyPr/>
        <a:lstStyle/>
        <a:p>
          <a:endParaRPr lang="en-US"/>
        </a:p>
      </dgm:t>
    </dgm:pt>
    <dgm:pt modelId="{855F0249-82E2-47A2-9F46-868FF98052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Download and merge Demographics Data</a:t>
          </a:r>
          <a:endParaRPr lang="en-US"/>
        </a:p>
      </dgm:t>
    </dgm:pt>
    <dgm:pt modelId="{0F258325-AB00-46B3-856B-43EF77BEA471}" type="parTrans" cxnId="{0203B73A-E091-48D1-8E73-B14BDF9C4359}">
      <dgm:prSet/>
      <dgm:spPr/>
      <dgm:t>
        <a:bodyPr/>
        <a:lstStyle/>
        <a:p>
          <a:endParaRPr lang="en-US"/>
        </a:p>
      </dgm:t>
    </dgm:pt>
    <dgm:pt modelId="{1596149E-119B-4C63-8C0D-CB84A82F3CE1}" type="sibTrans" cxnId="{0203B73A-E091-48D1-8E73-B14BDF9C4359}">
      <dgm:prSet/>
      <dgm:spPr/>
      <dgm:t>
        <a:bodyPr/>
        <a:lstStyle/>
        <a:p>
          <a:endParaRPr lang="en-US"/>
        </a:p>
      </dgm:t>
    </dgm:pt>
    <dgm:pt modelId="{A6028C89-9796-4DD5-9F9F-8464201DAE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Download Venues Data from Foursquare</a:t>
          </a:r>
          <a:endParaRPr lang="en-US"/>
        </a:p>
      </dgm:t>
    </dgm:pt>
    <dgm:pt modelId="{7A4EB7D1-6218-48A4-BCEF-212A78E9A5D0}" type="parTrans" cxnId="{E96E3BA5-1C78-4B6E-91E3-82A7DD3AA7DD}">
      <dgm:prSet/>
      <dgm:spPr/>
      <dgm:t>
        <a:bodyPr/>
        <a:lstStyle/>
        <a:p>
          <a:endParaRPr lang="en-US"/>
        </a:p>
      </dgm:t>
    </dgm:pt>
    <dgm:pt modelId="{69E32988-BA97-4194-B0D2-8FBF850A20D4}" type="sibTrans" cxnId="{E96E3BA5-1C78-4B6E-91E3-82A7DD3AA7DD}">
      <dgm:prSet/>
      <dgm:spPr/>
      <dgm:t>
        <a:bodyPr/>
        <a:lstStyle/>
        <a:p>
          <a:endParaRPr lang="en-US"/>
        </a:p>
      </dgm:t>
    </dgm:pt>
    <dgm:pt modelId="{ED54A54E-AB51-4E30-A247-463BCD8178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Calculate custom radius per neighbourhood</a:t>
          </a:r>
          <a:endParaRPr lang="en-US"/>
        </a:p>
      </dgm:t>
    </dgm:pt>
    <dgm:pt modelId="{9D4FCBDB-4B6F-4D7D-AEC5-4CF4CBED7FCB}" type="parTrans" cxnId="{535EBCDB-A397-48D6-90EA-774A75B4E4A6}">
      <dgm:prSet/>
      <dgm:spPr/>
      <dgm:t>
        <a:bodyPr/>
        <a:lstStyle/>
        <a:p>
          <a:endParaRPr lang="en-US"/>
        </a:p>
      </dgm:t>
    </dgm:pt>
    <dgm:pt modelId="{3EAFC3F2-1D43-4675-8208-6B3F9F0F043B}" type="sibTrans" cxnId="{535EBCDB-A397-48D6-90EA-774A75B4E4A6}">
      <dgm:prSet/>
      <dgm:spPr/>
      <dgm:t>
        <a:bodyPr/>
        <a:lstStyle/>
        <a:p>
          <a:endParaRPr lang="en-US"/>
        </a:p>
      </dgm:t>
    </dgm:pt>
    <dgm:pt modelId="{992998E4-66C4-49FB-9E19-6DEE439179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Onehot encoding to prepare data foe machine learning</a:t>
          </a:r>
          <a:endParaRPr lang="en-US"/>
        </a:p>
      </dgm:t>
    </dgm:pt>
    <dgm:pt modelId="{8C5FF7AC-C888-4514-A654-2BEE950CB998}" type="parTrans" cxnId="{1F2D9A0D-5048-44AF-B661-A8315300DF26}">
      <dgm:prSet/>
      <dgm:spPr/>
      <dgm:t>
        <a:bodyPr/>
        <a:lstStyle/>
        <a:p>
          <a:endParaRPr lang="en-US"/>
        </a:p>
      </dgm:t>
    </dgm:pt>
    <dgm:pt modelId="{75D34E1C-1F73-42FC-951F-9C17EBA54F99}" type="sibTrans" cxnId="{1F2D9A0D-5048-44AF-B661-A8315300DF26}">
      <dgm:prSet/>
      <dgm:spPr/>
      <dgm:t>
        <a:bodyPr/>
        <a:lstStyle/>
        <a:p>
          <a:endParaRPr lang="en-US"/>
        </a:p>
      </dgm:t>
    </dgm:pt>
    <dgm:pt modelId="{FDA1A0C0-78F9-44A2-B3A9-9AD45AAE3A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Kmeans Algorithm used to classify neighbourhoods</a:t>
          </a:r>
          <a:endParaRPr lang="en-US"/>
        </a:p>
      </dgm:t>
    </dgm:pt>
    <dgm:pt modelId="{3F798E4A-3D45-42DE-BB6F-392FF4BDC3AE}" type="parTrans" cxnId="{C74BB8DD-C6DD-40BB-897F-E6530DF3317C}">
      <dgm:prSet/>
      <dgm:spPr/>
      <dgm:t>
        <a:bodyPr/>
        <a:lstStyle/>
        <a:p>
          <a:endParaRPr lang="en-US"/>
        </a:p>
      </dgm:t>
    </dgm:pt>
    <dgm:pt modelId="{AEF420DE-3DD1-4734-B96E-2EA493FC4402}" type="sibTrans" cxnId="{C74BB8DD-C6DD-40BB-897F-E6530DF3317C}">
      <dgm:prSet/>
      <dgm:spPr/>
      <dgm:t>
        <a:bodyPr/>
        <a:lstStyle/>
        <a:p>
          <a:endParaRPr lang="en-US"/>
        </a:p>
      </dgm:t>
    </dgm:pt>
    <dgm:pt modelId="{67CEA52D-E7EF-4507-8722-E7729E8F5B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Evaluation Metrics used to score best neighbourhoods </a:t>
          </a:r>
          <a:endParaRPr lang="en-US"/>
        </a:p>
      </dgm:t>
    </dgm:pt>
    <dgm:pt modelId="{72C7372C-D7D6-48A3-A181-D64445B434C3}" type="parTrans" cxnId="{B7FA0FCB-7D7B-477A-A4F4-18BD770E688E}">
      <dgm:prSet/>
      <dgm:spPr/>
      <dgm:t>
        <a:bodyPr/>
        <a:lstStyle/>
        <a:p>
          <a:endParaRPr lang="en-US"/>
        </a:p>
      </dgm:t>
    </dgm:pt>
    <dgm:pt modelId="{C4DA75A0-EA3D-4F9B-BE20-0E9FB9FC4AA8}" type="sibTrans" cxnId="{B7FA0FCB-7D7B-477A-A4F4-18BD770E688E}">
      <dgm:prSet/>
      <dgm:spPr/>
      <dgm:t>
        <a:bodyPr/>
        <a:lstStyle/>
        <a:p>
          <a:endParaRPr lang="en-US"/>
        </a:p>
      </dgm:t>
    </dgm:pt>
    <dgm:pt modelId="{B23CE729-02ED-482F-B4C3-C54086868A36}" type="pres">
      <dgm:prSet presAssocID="{A18F6EB7-A25C-4C7D-8F18-C21CD9B66F79}" presName="root" presStyleCnt="0">
        <dgm:presLayoutVars>
          <dgm:dir/>
          <dgm:resizeHandles val="exact"/>
        </dgm:presLayoutVars>
      </dgm:prSet>
      <dgm:spPr/>
    </dgm:pt>
    <dgm:pt modelId="{6DD13EA9-C3DA-4C18-8610-A3E6ACA832A8}" type="pres">
      <dgm:prSet presAssocID="{FD9A78D8-B2EC-484A-9071-5700B4C07834}" presName="compNode" presStyleCnt="0"/>
      <dgm:spPr/>
    </dgm:pt>
    <dgm:pt modelId="{EC848C88-B388-45E0-84E2-67D369CC0F1C}" type="pres">
      <dgm:prSet presAssocID="{FD9A78D8-B2EC-484A-9071-5700B4C07834}" presName="bgRect" presStyleLbl="bgShp" presStyleIdx="0" presStyleCnt="5"/>
      <dgm:spPr/>
    </dgm:pt>
    <dgm:pt modelId="{86C485A7-EE07-4C8D-AF71-BEF49605BAE6}" type="pres">
      <dgm:prSet presAssocID="{FD9A78D8-B2EC-484A-9071-5700B4C0783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E14863-41F1-478C-9724-C73962DDDEB9}" type="pres">
      <dgm:prSet presAssocID="{FD9A78D8-B2EC-484A-9071-5700B4C07834}" presName="spaceRect" presStyleCnt="0"/>
      <dgm:spPr/>
    </dgm:pt>
    <dgm:pt modelId="{3C60C278-C0AA-42F4-8579-F0E803846087}" type="pres">
      <dgm:prSet presAssocID="{FD9A78D8-B2EC-484A-9071-5700B4C07834}" presName="parTx" presStyleLbl="revTx" presStyleIdx="0" presStyleCnt="6">
        <dgm:presLayoutVars>
          <dgm:chMax val="0"/>
          <dgm:chPref val="0"/>
        </dgm:presLayoutVars>
      </dgm:prSet>
      <dgm:spPr/>
    </dgm:pt>
    <dgm:pt modelId="{9112D7F6-9C6D-4F66-8065-8387E1DB7FD1}" type="pres">
      <dgm:prSet presAssocID="{01D290A2-9ED4-415D-85E5-DFE6828046D0}" presName="sibTrans" presStyleCnt="0"/>
      <dgm:spPr/>
    </dgm:pt>
    <dgm:pt modelId="{5DDEC2E9-D422-4840-AEF1-7AAED7A6A4D0}" type="pres">
      <dgm:prSet presAssocID="{855F0249-82E2-47A2-9F46-868FF9805293}" presName="compNode" presStyleCnt="0"/>
      <dgm:spPr/>
    </dgm:pt>
    <dgm:pt modelId="{ABA1B13B-703D-4B46-9CA5-CB7BE783D01D}" type="pres">
      <dgm:prSet presAssocID="{855F0249-82E2-47A2-9F46-868FF9805293}" presName="bgRect" presStyleLbl="bgShp" presStyleIdx="1" presStyleCnt="5"/>
      <dgm:spPr/>
    </dgm:pt>
    <dgm:pt modelId="{4E490502-7538-47EE-8FE2-8D433C8B41C9}" type="pres">
      <dgm:prSet presAssocID="{855F0249-82E2-47A2-9F46-868FF980529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F05E41F-5E4E-452E-82A4-978CF873D06C}" type="pres">
      <dgm:prSet presAssocID="{855F0249-82E2-47A2-9F46-868FF9805293}" presName="spaceRect" presStyleCnt="0"/>
      <dgm:spPr/>
    </dgm:pt>
    <dgm:pt modelId="{D281B906-9B96-46C4-8A61-C57383C69342}" type="pres">
      <dgm:prSet presAssocID="{855F0249-82E2-47A2-9F46-868FF9805293}" presName="parTx" presStyleLbl="revTx" presStyleIdx="1" presStyleCnt="6">
        <dgm:presLayoutVars>
          <dgm:chMax val="0"/>
          <dgm:chPref val="0"/>
        </dgm:presLayoutVars>
      </dgm:prSet>
      <dgm:spPr/>
    </dgm:pt>
    <dgm:pt modelId="{FB160D83-B84B-4925-A7BA-F159A2E43C56}" type="pres">
      <dgm:prSet presAssocID="{1596149E-119B-4C63-8C0D-CB84A82F3CE1}" presName="sibTrans" presStyleCnt="0"/>
      <dgm:spPr/>
    </dgm:pt>
    <dgm:pt modelId="{660E9B92-E227-40AE-852B-EE70D3E62847}" type="pres">
      <dgm:prSet presAssocID="{A6028C89-9796-4DD5-9F9F-8464201DAEC8}" presName="compNode" presStyleCnt="0"/>
      <dgm:spPr/>
    </dgm:pt>
    <dgm:pt modelId="{771A9057-6939-416C-BF12-D2FE88EE5226}" type="pres">
      <dgm:prSet presAssocID="{A6028C89-9796-4DD5-9F9F-8464201DAEC8}" presName="bgRect" presStyleLbl="bgShp" presStyleIdx="2" presStyleCnt="5"/>
      <dgm:spPr/>
    </dgm:pt>
    <dgm:pt modelId="{A4A8324A-FB31-40A3-AB4E-A40CFEFB4EA8}" type="pres">
      <dgm:prSet presAssocID="{A6028C89-9796-4DD5-9F9F-8464201DAEC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A27876B-0505-4C37-8B6F-1DAFA568BA63}" type="pres">
      <dgm:prSet presAssocID="{A6028C89-9796-4DD5-9F9F-8464201DAEC8}" presName="spaceRect" presStyleCnt="0"/>
      <dgm:spPr/>
    </dgm:pt>
    <dgm:pt modelId="{EB9576C5-2899-48AA-8E9F-BC8A38443918}" type="pres">
      <dgm:prSet presAssocID="{A6028C89-9796-4DD5-9F9F-8464201DAEC8}" presName="parTx" presStyleLbl="revTx" presStyleIdx="2" presStyleCnt="6">
        <dgm:presLayoutVars>
          <dgm:chMax val="0"/>
          <dgm:chPref val="0"/>
        </dgm:presLayoutVars>
      </dgm:prSet>
      <dgm:spPr/>
    </dgm:pt>
    <dgm:pt modelId="{E6EE1A1A-041E-42FD-ABB6-86BFC74823C8}" type="pres">
      <dgm:prSet presAssocID="{A6028C89-9796-4DD5-9F9F-8464201DAEC8}" presName="desTx" presStyleLbl="revTx" presStyleIdx="3" presStyleCnt="6">
        <dgm:presLayoutVars/>
      </dgm:prSet>
      <dgm:spPr/>
    </dgm:pt>
    <dgm:pt modelId="{AFDFEAEA-FE8F-4E8B-B6C4-655BF073D3C2}" type="pres">
      <dgm:prSet presAssocID="{69E32988-BA97-4194-B0D2-8FBF850A20D4}" presName="sibTrans" presStyleCnt="0"/>
      <dgm:spPr/>
    </dgm:pt>
    <dgm:pt modelId="{F4C29CA1-43A7-493F-A1FB-1A153C91FCB7}" type="pres">
      <dgm:prSet presAssocID="{FDA1A0C0-78F9-44A2-B3A9-9AD45AAE3A59}" presName="compNode" presStyleCnt="0"/>
      <dgm:spPr/>
    </dgm:pt>
    <dgm:pt modelId="{490A7D6E-5674-474D-BA85-067019207048}" type="pres">
      <dgm:prSet presAssocID="{FDA1A0C0-78F9-44A2-B3A9-9AD45AAE3A59}" presName="bgRect" presStyleLbl="bgShp" presStyleIdx="3" presStyleCnt="5"/>
      <dgm:spPr/>
    </dgm:pt>
    <dgm:pt modelId="{D3F34FE4-85BA-4C89-AA2E-F30F46598DF2}" type="pres">
      <dgm:prSet presAssocID="{FDA1A0C0-78F9-44A2-B3A9-9AD45AAE3A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9D5FC67-1D01-45B3-9A47-943ACDF3422D}" type="pres">
      <dgm:prSet presAssocID="{FDA1A0C0-78F9-44A2-B3A9-9AD45AAE3A59}" presName="spaceRect" presStyleCnt="0"/>
      <dgm:spPr/>
    </dgm:pt>
    <dgm:pt modelId="{DDC4B57D-0BB8-4AF9-B02F-D4ED3BB9A83F}" type="pres">
      <dgm:prSet presAssocID="{FDA1A0C0-78F9-44A2-B3A9-9AD45AAE3A59}" presName="parTx" presStyleLbl="revTx" presStyleIdx="4" presStyleCnt="6">
        <dgm:presLayoutVars>
          <dgm:chMax val="0"/>
          <dgm:chPref val="0"/>
        </dgm:presLayoutVars>
      </dgm:prSet>
      <dgm:spPr/>
    </dgm:pt>
    <dgm:pt modelId="{57705E99-44A3-4C12-B7AC-DBA37F41B12D}" type="pres">
      <dgm:prSet presAssocID="{AEF420DE-3DD1-4734-B96E-2EA493FC4402}" presName="sibTrans" presStyleCnt="0"/>
      <dgm:spPr/>
    </dgm:pt>
    <dgm:pt modelId="{AEA1E9EA-132C-4E96-BDC6-312B72600EF9}" type="pres">
      <dgm:prSet presAssocID="{67CEA52D-E7EF-4507-8722-E7729E8F5B52}" presName="compNode" presStyleCnt="0"/>
      <dgm:spPr/>
    </dgm:pt>
    <dgm:pt modelId="{877033DD-C3A0-4D32-80E0-214FCB157584}" type="pres">
      <dgm:prSet presAssocID="{67CEA52D-E7EF-4507-8722-E7729E8F5B52}" presName="bgRect" presStyleLbl="bgShp" presStyleIdx="4" presStyleCnt="5"/>
      <dgm:spPr/>
    </dgm:pt>
    <dgm:pt modelId="{789DF800-6717-4058-B9D6-1CC1277FB775}" type="pres">
      <dgm:prSet presAssocID="{67CEA52D-E7EF-4507-8722-E7729E8F5B5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F391E4-C619-45D5-AB84-DBE45AEAB0BF}" type="pres">
      <dgm:prSet presAssocID="{67CEA52D-E7EF-4507-8722-E7729E8F5B52}" presName="spaceRect" presStyleCnt="0"/>
      <dgm:spPr/>
    </dgm:pt>
    <dgm:pt modelId="{D5C69A75-5FF6-41C7-B79A-47A3A7C8F631}" type="pres">
      <dgm:prSet presAssocID="{67CEA52D-E7EF-4507-8722-E7729E8F5B5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CAB3509-B682-4A84-A8A2-9DB02C427536}" type="presOf" srcId="{FD9A78D8-B2EC-484A-9071-5700B4C07834}" destId="{3C60C278-C0AA-42F4-8579-F0E803846087}" srcOrd="0" destOrd="0" presId="urn:microsoft.com/office/officeart/2018/2/layout/IconVerticalSolidList"/>
    <dgm:cxn modelId="{1F2D9A0D-5048-44AF-B661-A8315300DF26}" srcId="{A6028C89-9796-4DD5-9F9F-8464201DAEC8}" destId="{992998E4-66C4-49FB-9E19-6DEE439179F9}" srcOrd="1" destOrd="0" parTransId="{8C5FF7AC-C888-4514-A654-2BEE950CB998}" sibTransId="{75D34E1C-1F73-42FC-951F-9C17EBA54F99}"/>
    <dgm:cxn modelId="{BEF37C2A-59E0-4FAD-B147-B33CD063D514}" type="presOf" srcId="{ED54A54E-AB51-4E30-A247-463BCD81787B}" destId="{E6EE1A1A-041E-42FD-ABB6-86BFC74823C8}" srcOrd="0" destOrd="0" presId="urn:microsoft.com/office/officeart/2018/2/layout/IconVerticalSolidList"/>
    <dgm:cxn modelId="{E7641F2C-C4CC-4232-9CB6-DAB6DF4994E8}" type="presOf" srcId="{992998E4-66C4-49FB-9E19-6DEE439179F9}" destId="{E6EE1A1A-041E-42FD-ABB6-86BFC74823C8}" srcOrd="0" destOrd="1" presId="urn:microsoft.com/office/officeart/2018/2/layout/IconVerticalSolidList"/>
    <dgm:cxn modelId="{0203B73A-E091-48D1-8E73-B14BDF9C4359}" srcId="{A18F6EB7-A25C-4C7D-8F18-C21CD9B66F79}" destId="{855F0249-82E2-47A2-9F46-868FF9805293}" srcOrd="1" destOrd="0" parTransId="{0F258325-AB00-46B3-856B-43EF77BEA471}" sibTransId="{1596149E-119B-4C63-8C0D-CB84A82F3CE1}"/>
    <dgm:cxn modelId="{2653C267-764C-48D2-A07B-A2743381FDF7}" type="presOf" srcId="{FDA1A0C0-78F9-44A2-B3A9-9AD45AAE3A59}" destId="{DDC4B57D-0BB8-4AF9-B02F-D4ED3BB9A83F}" srcOrd="0" destOrd="0" presId="urn:microsoft.com/office/officeart/2018/2/layout/IconVerticalSolidList"/>
    <dgm:cxn modelId="{9DEC586C-4E11-4BA0-845D-6100D8F74C10}" type="presOf" srcId="{855F0249-82E2-47A2-9F46-868FF9805293}" destId="{D281B906-9B96-46C4-8A61-C57383C69342}" srcOrd="0" destOrd="0" presId="urn:microsoft.com/office/officeart/2018/2/layout/IconVerticalSolidList"/>
    <dgm:cxn modelId="{94F3FB91-D5A1-4B63-8D01-0FB2B8F7617D}" type="presOf" srcId="{67CEA52D-E7EF-4507-8722-E7729E8F5B52}" destId="{D5C69A75-5FF6-41C7-B79A-47A3A7C8F631}" srcOrd="0" destOrd="0" presId="urn:microsoft.com/office/officeart/2018/2/layout/IconVerticalSolidList"/>
    <dgm:cxn modelId="{73475FA0-8A54-4421-BBE3-272D6D67C3F2}" type="presOf" srcId="{A18F6EB7-A25C-4C7D-8F18-C21CD9B66F79}" destId="{B23CE729-02ED-482F-B4C3-C54086868A36}" srcOrd="0" destOrd="0" presId="urn:microsoft.com/office/officeart/2018/2/layout/IconVerticalSolidList"/>
    <dgm:cxn modelId="{E96E3BA5-1C78-4B6E-91E3-82A7DD3AA7DD}" srcId="{A18F6EB7-A25C-4C7D-8F18-C21CD9B66F79}" destId="{A6028C89-9796-4DD5-9F9F-8464201DAEC8}" srcOrd="2" destOrd="0" parTransId="{7A4EB7D1-6218-48A4-BCEF-212A78E9A5D0}" sibTransId="{69E32988-BA97-4194-B0D2-8FBF850A20D4}"/>
    <dgm:cxn modelId="{B7FA0FCB-7D7B-477A-A4F4-18BD770E688E}" srcId="{A18F6EB7-A25C-4C7D-8F18-C21CD9B66F79}" destId="{67CEA52D-E7EF-4507-8722-E7729E8F5B52}" srcOrd="4" destOrd="0" parTransId="{72C7372C-D7D6-48A3-A181-D64445B434C3}" sibTransId="{C4DA75A0-EA3D-4F9B-BE20-0E9FB9FC4AA8}"/>
    <dgm:cxn modelId="{535EBCDB-A397-48D6-90EA-774A75B4E4A6}" srcId="{A6028C89-9796-4DD5-9F9F-8464201DAEC8}" destId="{ED54A54E-AB51-4E30-A247-463BCD81787B}" srcOrd="0" destOrd="0" parTransId="{9D4FCBDB-4B6F-4D7D-AEC5-4CF4CBED7FCB}" sibTransId="{3EAFC3F2-1D43-4675-8208-6B3F9F0F043B}"/>
    <dgm:cxn modelId="{C74BB8DD-C6DD-40BB-897F-E6530DF3317C}" srcId="{A18F6EB7-A25C-4C7D-8F18-C21CD9B66F79}" destId="{FDA1A0C0-78F9-44A2-B3A9-9AD45AAE3A59}" srcOrd="3" destOrd="0" parTransId="{3F798E4A-3D45-42DE-BB6F-392FF4BDC3AE}" sibTransId="{AEF420DE-3DD1-4734-B96E-2EA493FC4402}"/>
    <dgm:cxn modelId="{3915C9E8-1948-4580-9418-1A5B9DAA7B7A}" type="presOf" srcId="{A6028C89-9796-4DD5-9F9F-8464201DAEC8}" destId="{EB9576C5-2899-48AA-8E9F-BC8A38443918}" srcOrd="0" destOrd="0" presId="urn:microsoft.com/office/officeart/2018/2/layout/IconVerticalSolidList"/>
    <dgm:cxn modelId="{DFFA92EC-82A1-4004-AFC6-D17AED6CA009}" srcId="{A18F6EB7-A25C-4C7D-8F18-C21CD9B66F79}" destId="{FD9A78D8-B2EC-484A-9071-5700B4C07834}" srcOrd="0" destOrd="0" parTransId="{AC9DDC04-0592-4404-B6DE-F05CC27D8955}" sibTransId="{01D290A2-9ED4-415D-85E5-DFE6828046D0}"/>
    <dgm:cxn modelId="{7D67A705-5ED7-416C-BAA9-17E132FD22CE}" type="presParOf" srcId="{B23CE729-02ED-482F-B4C3-C54086868A36}" destId="{6DD13EA9-C3DA-4C18-8610-A3E6ACA832A8}" srcOrd="0" destOrd="0" presId="urn:microsoft.com/office/officeart/2018/2/layout/IconVerticalSolidList"/>
    <dgm:cxn modelId="{98F4D70E-6A7F-43A9-B728-D488029925A4}" type="presParOf" srcId="{6DD13EA9-C3DA-4C18-8610-A3E6ACA832A8}" destId="{EC848C88-B388-45E0-84E2-67D369CC0F1C}" srcOrd="0" destOrd="0" presId="urn:microsoft.com/office/officeart/2018/2/layout/IconVerticalSolidList"/>
    <dgm:cxn modelId="{C07BF75B-AA3E-4584-B714-F8012F634FBE}" type="presParOf" srcId="{6DD13EA9-C3DA-4C18-8610-A3E6ACA832A8}" destId="{86C485A7-EE07-4C8D-AF71-BEF49605BAE6}" srcOrd="1" destOrd="0" presId="urn:microsoft.com/office/officeart/2018/2/layout/IconVerticalSolidList"/>
    <dgm:cxn modelId="{1A191CD7-08BE-40A7-BD54-C359AD465FCA}" type="presParOf" srcId="{6DD13EA9-C3DA-4C18-8610-A3E6ACA832A8}" destId="{DCE14863-41F1-478C-9724-C73962DDDEB9}" srcOrd="2" destOrd="0" presId="urn:microsoft.com/office/officeart/2018/2/layout/IconVerticalSolidList"/>
    <dgm:cxn modelId="{A88AF273-D49C-4E75-954A-1BF2CD939281}" type="presParOf" srcId="{6DD13EA9-C3DA-4C18-8610-A3E6ACA832A8}" destId="{3C60C278-C0AA-42F4-8579-F0E803846087}" srcOrd="3" destOrd="0" presId="urn:microsoft.com/office/officeart/2018/2/layout/IconVerticalSolidList"/>
    <dgm:cxn modelId="{58FC34F8-1ED6-45C8-B912-C4BE9D16D385}" type="presParOf" srcId="{B23CE729-02ED-482F-B4C3-C54086868A36}" destId="{9112D7F6-9C6D-4F66-8065-8387E1DB7FD1}" srcOrd="1" destOrd="0" presId="urn:microsoft.com/office/officeart/2018/2/layout/IconVerticalSolidList"/>
    <dgm:cxn modelId="{978000D8-31DA-4F40-ABE4-B991070F046D}" type="presParOf" srcId="{B23CE729-02ED-482F-B4C3-C54086868A36}" destId="{5DDEC2E9-D422-4840-AEF1-7AAED7A6A4D0}" srcOrd="2" destOrd="0" presId="urn:microsoft.com/office/officeart/2018/2/layout/IconVerticalSolidList"/>
    <dgm:cxn modelId="{07C7A2F1-82A6-402A-A1E1-846A84C6B2D3}" type="presParOf" srcId="{5DDEC2E9-D422-4840-AEF1-7AAED7A6A4D0}" destId="{ABA1B13B-703D-4B46-9CA5-CB7BE783D01D}" srcOrd="0" destOrd="0" presId="urn:microsoft.com/office/officeart/2018/2/layout/IconVerticalSolidList"/>
    <dgm:cxn modelId="{D5236B73-B9C5-4445-9862-7D2DFE787C20}" type="presParOf" srcId="{5DDEC2E9-D422-4840-AEF1-7AAED7A6A4D0}" destId="{4E490502-7538-47EE-8FE2-8D433C8B41C9}" srcOrd="1" destOrd="0" presId="urn:microsoft.com/office/officeart/2018/2/layout/IconVerticalSolidList"/>
    <dgm:cxn modelId="{2B3ED74A-42A2-4CFA-BDF4-E927B9FEE9C8}" type="presParOf" srcId="{5DDEC2E9-D422-4840-AEF1-7AAED7A6A4D0}" destId="{1F05E41F-5E4E-452E-82A4-978CF873D06C}" srcOrd="2" destOrd="0" presId="urn:microsoft.com/office/officeart/2018/2/layout/IconVerticalSolidList"/>
    <dgm:cxn modelId="{1A313694-05F4-4F1C-A3DE-F955CFB4D1EB}" type="presParOf" srcId="{5DDEC2E9-D422-4840-AEF1-7AAED7A6A4D0}" destId="{D281B906-9B96-46C4-8A61-C57383C69342}" srcOrd="3" destOrd="0" presId="urn:microsoft.com/office/officeart/2018/2/layout/IconVerticalSolidList"/>
    <dgm:cxn modelId="{B6C52568-DADA-455F-831C-B0C647DC931A}" type="presParOf" srcId="{B23CE729-02ED-482F-B4C3-C54086868A36}" destId="{FB160D83-B84B-4925-A7BA-F159A2E43C56}" srcOrd="3" destOrd="0" presId="urn:microsoft.com/office/officeart/2018/2/layout/IconVerticalSolidList"/>
    <dgm:cxn modelId="{AB9D804A-90E6-4021-9792-6E0AA22F0881}" type="presParOf" srcId="{B23CE729-02ED-482F-B4C3-C54086868A36}" destId="{660E9B92-E227-40AE-852B-EE70D3E62847}" srcOrd="4" destOrd="0" presId="urn:microsoft.com/office/officeart/2018/2/layout/IconVerticalSolidList"/>
    <dgm:cxn modelId="{1D76A8C3-821B-4CBF-A0D8-F11B833D2FE8}" type="presParOf" srcId="{660E9B92-E227-40AE-852B-EE70D3E62847}" destId="{771A9057-6939-416C-BF12-D2FE88EE5226}" srcOrd="0" destOrd="0" presId="urn:microsoft.com/office/officeart/2018/2/layout/IconVerticalSolidList"/>
    <dgm:cxn modelId="{11312B50-1728-418E-9BC7-DC335CB0E10A}" type="presParOf" srcId="{660E9B92-E227-40AE-852B-EE70D3E62847}" destId="{A4A8324A-FB31-40A3-AB4E-A40CFEFB4EA8}" srcOrd="1" destOrd="0" presId="urn:microsoft.com/office/officeart/2018/2/layout/IconVerticalSolidList"/>
    <dgm:cxn modelId="{A890F9F2-3A74-4F72-B32C-0C73D807BD2A}" type="presParOf" srcId="{660E9B92-E227-40AE-852B-EE70D3E62847}" destId="{4A27876B-0505-4C37-8B6F-1DAFA568BA63}" srcOrd="2" destOrd="0" presId="urn:microsoft.com/office/officeart/2018/2/layout/IconVerticalSolidList"/>
    <dgm:cxn modelId="{22FCC7C4-6A4C-47AC-BBCD-C29779ED8B47}" type="presParOf" srcId="{660E9B92-E227-40AE-852B-EE70D3E62847}" destId="{EB9576C5-2899-48AA-8E9F-BC8A38443918}" srcOrd="3" destOrd="0" presId="urn:microsoft.com/office/officeart/2018/2/layout/IconVerticalSolidList"/>
    <dgm:cxn modelId="{7D224DCC-C8E0-467E-BBD5-31295357A9D1}" type="presParOf" srcId="{660E9B92-E227-40AE-852B-EE70D3E62847}" destId="{E6EE1A1A-041E-42FD-ABB6-86BFC74823C8}" srcOrd="4" destOrd="0" presId="urn:microsoft.com/office/officeart/2018/2/layout/IconVerticalSolidList"/>
    <dgm:cxn modelId="{4E75B209-A74A-4C20-A2F3-5E0FF2DAF531}" type="presParOf" srcId="{B23CE729-02ED-482F-B4C3-C54086868A36}" destId="{AFDFEAEA-FE8F-4E8B-B6C4-655BF073D3C2}" srcOrd="5" destOrd="0" presId="urn:microsoft.com/office/officeart/2018/2/layout/IconVerticalSolidList"/>
    <dgm:cxn modelId="{B16E1619-517C-4D5E-8199-F58DFF3C87D1}" type="presParOf" srcId="{B23CE729-02ED-482F-B4C3-C54086868A36}" destId="{F4C29CA1-43A7-493F-A1FB-1A153C91FCB7}" srcOrd="6" destOrd="0" presId="urn:microsoft.com/office/officeart/2018/2/layout/IconVerticalSolidList"/>
    <dgm:cxn modelId="{5C43B580-9BB4-49B9-A50E-D505C19A087D}" type="presParOf" srcId="{F4C29CA1-43A7-493F-A1FB-1A153C91FCB7}" destId="{490A7D6E-5674-474D-BA85-067019207048}" srcOrd="0" destOrd="0" presId="urn:microsoft.com/office/officeart/2018/2/layout/IconVerticalSolidList"/>
    <dgm:cxn modelId="{280FA261-6266-47FF-80BD-FA46020352E5}" type="presParOf" srcId="{F4C29CA1-43A7-493F-A1FB-1A153C91FCB7}" destId="{D3F34FE4-85BA-4C89-AA2E-F30F46598DF2}" srcOrd="1" destOrd="0" presId="urn:microsoft.com/office/officeart/2018/2/layout/IconVerticalSolidList"/>
    <dgm:cxn modelId="{6C37B42C-4B51-4E57-BE26-5A73D867884C}" type="presParOf" srcId="{F4C29CA1-43A7-493F-A1FB-1A153C91FCB7}" destId="{89D5FC67-1D01-45B3-9A47-943ACDF3422D}" srcOrd="2" destOrd="0" presId="urn:microsoft.com/office/officeart/2018/2/layout/IconVerticalSolidList"/>
    <dgm:cxn modelId="{59C5A712-FBC8-4F0C-B267-EC7CA769465B}" type="presParOf" srcId="{F4C29CA1-43A7-493F-A1FB-1A153C91FCB7}" destId="{DDC4B57D-0BB8-4AF9-B02F-D4ED3BB9A83F}" srcOrd="3" destOrd="0" presId="urn:microsoft.com/office/officeart/2018/2/layout/IconVerticalSolidList"/>
    <dgm:cxn modelId="{4FCCB604-A8C3-4D3D-9D97-7B2ADD2C3150}" type="presParOf" srcId="{B23CE729-02ED-482F-B4C3-C54086868A36}" destId="{57705E99-44A3-4C12-B7AC-DBA37F41B12D}" srcOrd="7" destOrd="0" presId="urn:microsoft.com/office/officeart/2018/2/layout/IconVerticalSolidList"/>
    <dgm:cxn modelId="{34ED67DD-50E2-4B6C-BE62-0B495B0CEA40}" type="presParOf" srcId="{B23CE729-02ED-482F-B4C3-C54086868A36}" destId="{AEA1E9EA-132C-4E96-BDC6-312B72600EF9}" srcOrd="8" destOrd="0" presId="urn:microsoft.com/office/officeart/2018/2/layout/IconVerticalSolidList"/>
    <dgm:cxn modelId="{338D5D66-233C-4FB2-A911-3019FFB21FD3}" type="presParOf" srcId="{AEA1E9EA-132C-4E96-BDC6-312B72600EF9}" destId="{877033DD-C3A0-4D32-80E0-214FCB157584}" srcOrd="0" destOrd="0" presId="urn:microsoft.com/office/officeart/2018/2/layout/IconVerticalSolidList"/>
    <dgm:cxn modelId="{33C19E33-BC6C-4D25-B0B0-22D21871BFAC}" type="presParOf" srcId="{AEA1E9EA-132C-4E96-BDC6-312B72600EF9}" destId="{789DF800-6717-4058-B9D6-1CC1277FB775}" srcOrd="1" destOrd="0" presId="urn:microsoft.com/office/officeart/2018/2/layout/IconVerticalSolidList"/>
    <dgm:cxn modelId="{CBC41E0B-D121-4EAE-B290-C2C2ABFB6372}" type="presParOf" srcId="{AEA1E9EA-132C-4E96-BDC6-312B72600EF9}" destId="{0FF391E4-C619-45D5-AB84-DBE45AEAB0BF}" srcOrd="2" destOrd="0" presId="urn:microsoft.com/office/officeart/2018/2/layout/IconVerticalSolidList"/>
    <dgm:cxn modelId="{1D5BD919-E7F9-4F33-A27B-C04CE14A1698}" type="presParOf" srcId="{AEA1E9EA-132C-4E96-BDC6-312B72600EF9}" destId="{D5C69A75-5FF6-41C7-B79A-47A3A7C8F6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1581"/>
          <a:ext cx="342418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42435" y="181905"/>
          <a:ext cx="440791" cy="4407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925662" y="1581"/>
          <a:ext cx="249851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Introduction</a:t>
          </a:r>
        </a:p>
      </dsp:txBody>
      <dsp:txXfrm>
        <a:off x="925662" y="1581"/>
        <a:ext cx="2498518" cy="801439"/>
      </dsp:txXfrm>
    </dsp:sp>
    <dsp:sp modelId="{5DD1A591-E379-4123-AFEF-0E0E1C78A6C8}">
      <dsp:nvSpPr>
        <dsp:cNvPr id="0" name=""/>
        <dsp:cNvSpPr/>
      </dsp:nvSpPr>
      <dsp:spPr>
        <a:xfrm>
          <a:off x="0" y="1003380"/>
          <a:ext cx="342418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42435" y="1183704"/>
          <a:ext cx="440791" cy="4407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925662" y="1003380"/>
          <a:ext cx="249851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Methodology</a:t>
          </a:r>
        </a:p>
      </dsp:txBody>
      <dsp:txXfrm>
        <a:off x="925662" y="1003380"/>
        <a:ext cx="2498518" cy="801439"/>
      </dsp:txXfrm>
    </dsp:sp>
    <dsp:sp modelId="{1F656378-0858-440A-8930-864A905E30A6}">
      <dsp:nvSpPr>
        <dsp:cNvPr id="0" name=""/>
        <dsp:cNvSpPr/>
      </dsp:nvSpPr>
      <dsp:spPr>
        <a:xfrm>
          <a:off x="0" y="2005179"/>
          <a:ext cx="342418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258B8-27E5-4A57-824C-A22C2EC92015}">
      <dsp:nvSpPr>
        <dsp:cNvPr id="0" name=""/>
        <dsp:cNvSpPr/>
      </dsp:nvSpPr>
      <dsp:spPr>
        <a:xfrm>
          <a:off x="242435" y="2185503"/>
          <a:ext cx="440791" cy="4407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71343-CA13-4045-B190-B4047DC98CD6}">
      <dsp:nvSpPr>
        <dsp:cNvPr id="0" name=""/>
        <dsp:cNvSpPr/>
      </dsp:nvSpPr>
      <dsp:spPr>
        <a:xfrm>
          <a:off x="925662" y="2005179"/>
          <a:ext cx="249851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Results</a:t>
          </a:r>
        </a:p>
      </dsp:txBody>
      <dsp:txXfrm>
        <a:off x="925662" y="2005179"/>
        <a:ext cx="2498518" cy="801439"/>
      </dsp:txXfrm>
    </dsp:sp>
    <dsp:sp modelId="{B231036C-5FBE-4605-8393-F1B6359EE169}">
      <dsp:nvSpPr>
        <dsp:cNvPr id="0" name=""/>
        <dsp:cNvSpPr/>
      </dsp:nvSpPr>
      <dsp:spPr>
        <a:xfrm>
          <a:off x="0" y="3006978"/>
          <a:ext cx="342418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42435" y="3187302"/>
          <a:ext cx="440791" cy="4407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25662" y="3006978"/>
          <a:ext cx="249851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</dsp:txBody>
      <dsp:txXfrm>
        <a:off x="925662" y="3006978"/>
        <a:ext cx="2498518" cy="801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48C88-B388-45E0-84E2-67D369CC0F1C}">
      <dsp:nvSpPr>
        <dsp:cNvPr id="0" name=""/>
        <dsp:cNvSpPr/>
      </dsp:nvSpPr>
      <dsp:spPr>
        <a:xfrm>
          <a:off x="0" y="5800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485A7-EE07-4C8D-AF71-BEF49605BAE6}">
      <dsp:nvSpPr>
        <dsp:cNvPr id="0" name=""/>
        <dsp:cNvSpPr/>
      </dsp:nvSpPr>
      <dsp:spPr>
        <a:xfrm>
          <a:off x="229920" y="176815"/>
          <a:ext cx="418036" cy="41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0C278-C0AA-42F4-8579-F0E803846087}">
      <dsp:nvSpPr>
        <dsp:cNvPr id="0" name=""/>
        <dsp:cNvSpPr/>
      </dsp:nvSpPr>
      <dsp:spPr>
        <a:xfrm>
          <a:off x="877876" y="5800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Merge Postal Codes with Geospatial Data</a:t>
          </a:r>
          <a:endParaRPr lang="en-US" sz="1900" kern="1200"/>
        </a:p>
      </dsp:txBody>
      <dsp:txXfrm>
        <a:off x="877876" y="5800"/>
        <a:ext cx="5617315" cy="760066"/>
      </dsp:txXfrm>
    </dsp:sp>
    <dsp:sp modelId="{ABA1B13B-703D-4B46-9CA5-CB7BE783D01D}">
      <dsp:nvSpPr>
        <dsp:cNvPr id="0" name=""/>
        <dsp:cNvSpPr/>
      </dsp:nvSpPr>
      <dsp:spPr>
        <a:xfrm>
          <a:off x="0" y="955883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90502-7538-47EE-8FE2-8D433C8B41C9}">
      <dsp:nvSpPr>
        <dsp:cNvPr id="0" name=""/>
        <dsp:cNvSpPr/>
      </dsp:nvSpPr>
      <dsp:spPr>
        <a:xfrm>
          <a:off x="229920" y="1126898"/>
          <a:ext cx="418036" cy="41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1B906-9B96-46C4-8A61-C57383C69342}">
      <dsp:nvSpPr>
        <dsp:cNvPr id="0" name=""/>
        <dsp:cNvSpPr/>
      </dsp:nvSpPr>
      <dsp:spPr>
        <a:xfrm>
          <a:off x="877876" y="955883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Download and merge Demographics Data</a:t>
          </a:r>
          <a:endParaRPr lang="en-US" sz="1900" kern="1200"/>
        </a:p>
      </dsp:txBody>
      <dsp:txXfrm>
        <a:off x="877876" y="955883"/>
        <a:ext cx="5617315" cy="760066"/>
      </dsp:txXfrm>
    </dsp:sp>
    <dsp:sp modelId="{771A9057-6939-416C-BF12-D2FE88EE5226}">
      <dsp:nvSpPr>
        <dsp:cNvPr id="0" name=""/>
        <dsp:cNvSpPr/>
      </dsp:nvSpPr>
      <dsp:spPr>
        <a:xfrm>
          <a:off x="0" y="1905966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8324A-FB31-40A3-AB4E-A40CFEFB4EA8}">
      <dsp:nvSpPr>
        <dsp:cNvPr id="0" name=""/>
        <dsp:cNvSpPr/>
      </dsp:nvSpPr>
      <dsp:spPr>
        <a:xfrm>
          <a:off x="229920" y="2076981"/>
          <a:ext cx="418036" cy="418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576C5-2899-48AA-8E9F-BC8A38443918}">
      <dsp:nvSpPr>
        <dsp:cNvPr id="0" name=""/>
        <dsp:cNvSpPr/>
      </dsp:nvSpPr>
      <dsp:spPr>
        <a:xfrm>
          <a:off x="877876" y="1905966"/>
          <a:ext cx="292322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Download Venues Data from Foursquare</a:t>
          </a:r>
          <a:endParaRPr lang="en-US" sz="1900" kern="1200"/>
        </a:p>
      </dsp:txBody>
      <dsp:txXfrm>
        <a:off x="877876" y="1905966"/>
        <a:ext cx="2923222" cy="760066"/>
      </dsp:txXfrm>
    </dsp:sp>
    <dsp:sp modelId="{E6EE1A1A-041E-42FD-ABB6-86BFC74823C8}">
      <dsp:nvSpPr>
        <dsp:cNvPr id="0" name=""/>
        <dsp:cNvSpPr/>
      </dsp:nvSpPr>
      <dsp:spPr>
        <a:xfrm>
          <a:off x="3801099" y="1905966"/>
          <a:ext cx="2694092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Calculate custom radius per neighbourhood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Onehot encoding to prepare data foe machine learning</a:t>
          </a:r>
          <a:endParaRPr lang="en-US" sz="1100" kern="1200"/>
        </a:p>
      </dsp:txBody>
      <dsp:txXfrm>
        <a:off x="3801099" y="1905966"/>
        <a:ext cx="2694092" cy="760066"/>
      </dsp:txXfrm>
    </dsp:sp>
    <dsp:sp modelId="{490A7D6E-5674-474D-BA85-067019207048}">
      <dsp:nvSpPr>
        <dsp:cNvPr id="0" name=""/>
        <dsp:cNvSpPr/>
      </dsp:nvSpPr>
      <dsp:spPr>
        <a:xfrm>
          <a:off x="0" y="2856049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34FE4-85BA-4C89-AA2E-F30F46598DF2}">
      <dsp:nvSpPr>
        <dsp:cNvPr id="0" name=""/>
        <dsp:cNvSpPr/>
      </dsp:nvSpPr>
      <dsp:spPr>
        <a:xfrm>
          <a:off x="229920" y="3027064"/>
          <a:ext cx="418036" cy="418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4B57D-0BB8-4AF9-B02F-D4ED3BB9A83F}">
      <dsp:nvSpPr>
        <dsp:cNvPr id="0" name=""/>
        <dsp:cNvSpPr/>
      </dsp:nvSpPr>
      <dsp:spPr>
        <a:xfrm>
          <a:off x="877876" y="2856049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Kmeans Algorithm used to classify neighbourhoods</a:t>
          </a:r>
          <a:endParaRPr lang="en-US" sz="1900" kern="1200"/>
        </a:p>
      </dsp:txBody>
      <dsp:txXfrm>
        <a:off x="877876" y="2856049"/>
        <a:ext cx="5617315" cy="760066"/>
      </dsp:txXfrm>
    </dsp:sp>
    <dsp:sp modelId="{877033DD-C3A0-4D32-80E0-214FCB157584}">
      <dsp:nvSpPr>
        <dsp:cNvPr id="0" name=""/>
        <dsp:cNvSpPr/>
      </dsp:nvSpPr>
      <dsp:spPr>
        <a:xfrm>
          <a:off x="0" y="3806132"/>
          <a:ext cx="6496050" cy="7600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DF800-6717-4058-B9D6-1CC1277FB775}">
      <dsp:nvSpPr>
        <dsp:cNvPr id="0" name=""/>
        <dsp:cNvSpPr/>
      </dsp:nvSpPr>
      <dsp:spPr>
        <a:xfrm>
          <a:off x="229920" y="3977147"/>
          <a:ext cx="418036" cy="4180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69A75-5FF6-41C7-B79A-47A3A7C8F631}">
      <dsp:nvSpPr>
        <dsp:cNvPr id="0" name=""/>
        <dsp:cNvSpPr/>
      </dsp:nvSpPr>
      <dsp:spPr>
        <a:xfrm>
          <a:off x="877876" y="3806132"/>
          <a:ext cx="5617315" cy="760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40" tIns="80440" rIns="80440" bIns="804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Evaluation Metrics used to score best neighbourhoods </a:t>
          </a:r>
          <a:endParaRPr lang="en-US" sz="1900" kern="1200"/>
        </a:p>
      </dsp:txBody>
      <dsp:txXfrm>
        <a:off x="877876" y="3806132"/>
        <a:ext cx="5617315" cy="760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5/25/2020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mographics_of_Toronto_neighbourhoods" TargetMode="External"/><Relationship Id="rId7" Type="http://schemas.openxmlformats.org/officeDocument/2006/relationships/hyperlink" Target="https://towardsdatascience.com/k-means-clustering-algorithm-applications-evaluation-methods-and-drawbacks-aa03e644b48a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te.com/python/answers/how-to-find-the-distance-between-two-lat-long-coordinates-in-python" TargetMode="External"/><Relationship Id="rId5" Type="http://schemas.openxmlformats.org/officeDocument/2006/relationships/hyperlink" Target="https://en.wikipedia.org/wiki/List_of_postal_codes_of_Canada:_M" TargetMode="External"/><Relationship Id="rId4" Type="http://schemas.openxmlformats.org/officeDocument/2006/relationships/hyperlink" Target="https://cocl.us/Geospatial_dat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dirty="0"/>
              <a:t>AN EVALUATION OF TORONTO NEIGHBOURHOODS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FOR THE PLACEMENT OF A CARIBBEAN THEMED RESTAURANT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9C974-C73B-443D-B9E0-B4ED037B09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DB6CD-9AC6-4590-BE1B-B408CB11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3603-7416-4198-B66A-8F96A5385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/>
              <a:t>Toronto Demographics:</a:t>
            </a:r>
            <a:endParaRPr lang="en-US" sz="1700"/>
          </a:p>
          <a:p>
            <a:pPr lvl="1">
              <a:lnSpc>
                <a:spcPct val="90000"/>
              </a:lnSpc>
            </a:pPr>
            <a:r>
              <a:rPr lang="en-US" sz="1700" u="sng">
                <a:hlinkClick r:id="rId3"/>
              </a:rPr>
              <a:t>https://en.wikipedia.org/wiki/Demographics_of_Toronto_neighbourhoods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 b="1"/>
              <a:t>Toronto Geospatial Data:</a:t>
            </a:r>
            <a:endParaRPr lang="en-US" sz="1700"/>
          </a:p>
          <a:p>
            <a:pPr lvl="1">
              <a:lnSpc>
                <a:spcPct val="90000"/>
              </a:lnSpc>
            </a:pPr>
            <a:r>
              <a:rPr lang="en-US" sz="1700" u="sng">
                <a:hlinkClick r:id="rId4"/>
              </a:rPr>
              <a:t>https://cocl.us/Geospatial_data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 b="1"/>
              <a:t>Toronto Postal Codes:</a:t>
            </a:r>
            <a:endParaRPr lang="en-US" sz="1700"/>
          </a:p>
          <a:p>
            <a:pPr lvl="1">
              <a:lnSpc>
                <a:spcPct val="90000"/>
              </a:lnSpc>
            </a:pPr>
            <a:r>
              <a:rPr lang="en-US" sz="1700" u="sng">
                <a:hlinkClick r:id="rId5"/>
              </a:rPr>
              <a:t>https://en.wikipedia.org/wiki/List_of_postal_codes_of_Canada:_M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 b="1"/>
              <a:t>Haversine Formula:</a:t>
            </a:r>
            <a:endParaRPr lang="en-US" sz="1700"/>
          </a:p>
          <a:p>
            <a:pPr lvl="1">
              <a:lnSpc>
                <a:spcPct val="90000"/>
              </a:lnSpc>
            </a:pPr>
            <a:r>
              <a:rPr lang="en-US" sz="1700" u="sng">
                <a:hlinkClick r:id="rId6"/>
              </a:rPr>
              <a:t>https://kite.com/python/answers/how-to-find-the-distance-between-two-lat-long-coordinates-in-python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 b="1" err="1"/>
              <a:t>KMeans</a:t>
            </a:r>
            <a:r>
              <a:rPr lang="en-US" sz="1700" b="1"/>
              <a:t> </a:t>
            </a:r>
            <a:r>
              <a:rPr lang="en-US" sz="1700" b="1" err="1"/>
              <a:t>Algorithim</a:t>
            </a:r>
            <a:r>
              <a:rPr lang="en-US" sz="1700" b="1"/>
              <a:t>:</a:t>
            </a:r>
            <a:endParaRPr lang="en-US" sz="1700"/>
          </a:p>
          <a:p>
            <a:pPr lvl="1">
              <a:lnSpc>
                <a:spcPct val="90000"/>
              </a:lnSpc>
            </a:pPr>
            <a:r>
              <a:rPr lang="en-US" sz="1700" u="sng">
                <a:hlinkClick r:id="rId7"/>
              </a:rPr>
              <a:t>https://towardsdatascience.com/k-means-clustering-algorithm-applications-evaluation-methods-and-drawbacks-aa03e644b48a</a:t>
            </a:r>
            <a:endParaRPr lang="en-US" sz="1700"/>
          </a:p>
          <a:p>
            <a:pPr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7590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A7C736-F193-49A1-AB76-C1B02E7585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5" r="10641"/>
          <a:stretch/>
        </p:blipFill>
        <p:spPr bwMode="auto">
          <a:xfrm>
            <a:off x="3735747" y="1738544"/>
            <a:ext cx="8456253" cy="40871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4569402" cy="1641986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446513"/>
              </p:ext>
            </p:extLst>
          </p:nvPr>
        </p:nvGraphicFramePr>
        <p:xfrm>
          <a:off x="650669" y="2438400"/>
          <a:ext cx="342418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Introduction: Toronto and Caribbean Immigrants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EE1E-A3DA-4A3E-94C2-7FF725BD2927}"/>
              </a:ext>
            </a:extLst>
          </p:cNvPr>
          <p:cNvSpPr txBox="1"/>
          <p:nvPr/>
        </p:nvSpPr>
        <p:spPr>
          <a:xfrm>
            <a:off x="648930" y="2438400"/>
            <a:ext cx="61881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Greater Toronto Metropolitan Area is home to 6 million people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50% of Toronto residents belong to a visible minority group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160 languages are spoken in the city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500,000 Canadians are immigrants from the Caribbean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Fast growing ethnic group, +11% between ‘96 – ’01 vs 4% nationally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walking down the street in front of a crowd&#10;&#10;Description automatically generated">
            <a:extLst>
              <a:ext uri="{FF2B5EF4-FFF2-40B4-BE49-F238E27FC236}">
                <a16:creationId xmlns:a16="http://schemas.microsoft.com/office/drawing/2014/main" id="{F6F389D9-91C4-4922-8596-B4817D98AF1D}"/>
              </a:ext>
            </a:extLst>
          </p:cNvPr>
          <p:cNvPicPr/>
          <p:nvPr/>
        </p:nvPicPr>
        <p:blipFill rotWithShape="1">
          <a:blip r:embed="rId4"/>
          <a:srcRect l="23307" r="2802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A13A27-F38E-4146-B68E-E1501C3259CA}"/>
              </a:ext>
            </a:extLst>
          </p:cNvPr>
          <p:cNvSpPr/>
          <p:nvPr/>
        </p:nvSpPr>
        <p:spPr>
          <a:xfrm>
            <a:off x="8267219" y="6439682"/>
            <a:ext cx="2887156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Caribana (Toronto Caribbean Carnival)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31FB0-F329-43C3-817D-46645C81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Methodology: Sources of Data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B313-87BB-4844-98E8-ABDAA8F8A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pPr lvl="0"/>
            <a:r>
              <a:rPr lang="en-US" sz="1900" b="1" dirty="0"/>
              <a:t>List of Canadian Postal Codes</a:t>
            </a:r>
            <a:r>
              <a:rPr lang="en-US" sz="1900" dirty="0"/>
              <a:t> which contained information about neighbourhoods and their respective boroughs.</a:t>
            </a:r>
          </a:p>
          <a:p>
            <a:pPr lvl="0"/>
            <a:r>
              <a:rPr lang="en-US" sz="1900" b="1" dirty="0"/>
              <a:t>Geospatial Data</a:t>
            </a:r>
            <a:r>
              <a:rPr lang="en-US" sz="1900" dirty="0"/>
              <a:t> which contained a list of latitude and longitude coordinates for Toronto neighbourhoods</a:t>
            </a:r>
          </a:p>
          <a:p>
            <a:pPr lvl="0"/>
            <a:r>
              <a:rPr lang="en-US" sz="1900" b="1" dirty="0"/>
              <a:t>Demographic Data</a:t>
            </a:r>
            <a:r>
              <a:rPr lang="en-US" sz="1900" dirty="0"/>
              <a:t> which contained a list of neighbourhoods which information about population, population growth, income </a:t>
            </a:r>
            <a:r>
              <a:rPr lang="en-US" sz="1900" dirty="0" err="1"/>
              <a:t>etc</a:t>
            </a:r>
            <a:endParaRPr lang="en-US" sz="1900" dirty="0"/>
          </a:p>
          <a:p>
            <a:pPr lvl="0"/>
            <a:r>
              <a:rPr lang="en-US" sz="1900" b="1" dirty="0"/>
              <a:t>Venue Data </a:t>
            </a:r>
            <a:r>
              <a:rPr lang="en-US" sz="1900" dirty="0"/>
              <a:t>from Foursquare which contained venues and venue categories for the list of selected Toronto neighbourhoods</a:t>
            </a:r>
          </a:p>
          <a:p>
            <a:endParaRPr lang="en-US" sz="1900" dirty="0"/>
          </a:p>
        </p:txBody>
      </p:sp>
      <p:pic>
        <p:nvPicPr>
          <p:cNvPr id="9" name="Graphic 6" descr="Map with pin">
            <a:extLst>
              <a:ext uri="{FF2B5EF4-FFF2-40B4-BE49-F238E27FC236}">
                <a16:creationId xmlns:a16="http://schemas.microsoft.com/office/drawing/2014/main" id="{04E2C27C-2BA3-4958-8221-882310E5D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72" y="2672454"/>
            <a:ext cx="3413671" cy="34136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619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2069B-002D-444C-B432-22F1BBE1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Methodology: Data Preprocessing</a:t>
            </a:r>
          </a:p>
        </p:txBody>
      </p:sp>
      <p:sp>
        <p:nvSpPr>
          <p:cNvPr id="28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BF0ED6-ACE8-46E9-B5AF-7D2FFDA67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49077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8850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35797-21BC-4A9F-9EBF-75E884BE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dirty="0">
                <a:solidFill>
                  <a:srgbClr val="EBEBEB"/>
                </a:solidFill>
              </a:rPr>
              <a:t>RESULTS:</a:t>
            </a:r>
            <a:br>
              <a:rPr lang="en-US" sz="3000" b="1" dirty="0">
                <a:solidFill>
                  <a:srgbClr val="EBEBEB"/>
                </a:solidFill>
              </a:rPr>
            </a:br>
            <a:r>
              <a:rPr lang="en-US" sz="3000" dirty="0">
                <a:solidFill>
                  <a:srgbClr val="EBEBEB"/>
                </a:solidFill>
              </a:rPr>
              <a:t>Toronto Neighbourhoods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5610595-E8A5-4613-A2AE-E5049619A996}"/>
              </a:ext>
            </a:extLst>
          </p:cNvPr>
          <p:cNvPicPr/>
          <p:nvPr/>
        </p:nvPicPr>
        <p:blipFill rotWithShape="1">
          <a:blip r:embed="rId7"/>
          <a:srcRect l="8463" r="14593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517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35797-21BC-4A9F-9EBF-75E884BE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dirty="0">
                <a:solidFill>
                  <a:srgbClr val="EBEBEB"/>
                </a:solidFill>
              </a:rPr>
              <a:t>RESULTS:</a:t>
            </a:r>
            <a:br>
              <a:rPr lang="en-US" sz="3000" b="1" dirty="0">
                <a:solidFill>
                  <a:srgbClr val="EBEBEB"/>
                </a:solidFill>
              </a:rPr>
            </a:br>
            <a:r>
              <a:rPr lang="en-US" sz="3000" dirty="0">
                <a:solidFill>
                  <a:srgbClr val="EBEBEB"/>
                </a:solidFill>
              </a:rPr>
              <a:t>Toronto Neighbourhoods after </a:t>
            </a:r>
            <a:r>
              <a:rPr lang="en-US" sz="3000" dirty="0" err="1">
                <a:solidFill>
                  <a:srgbClr val="EBEBEB"/>
                </a:solidFill>
              </a:rPr>
              <a:t>Kmeans</a:t>
            </a:r>
            <a:r>
              <a:rPr lang="en-US" sz="3000" dirty="0">
                <a:solidFill>
                  <a:srgbClr val="EBEBEB"/>
                </a:solidFill>
              </a:rPr>
              <a:t> Classification</a:t>
            </a:r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E79779-09D1-4880-8FF8-751BEEA79E52}"/>
              </a:ext>
            </a:extLst>
          </p:cNvPr>
          <p:cNvPicPr/>
          <p:nvPr/>
        </p:nvPicPr>
        <p:blipFill rotWithShape="1">
          <a:blip r:embed="rId7"/>
          <a:srcRect l="7438" r="17599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01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35797-21BC-4A9F-9EBF-75E884BE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RESULTS:</a:t>
            </a:r>
            <a:br>
              <a:rPr lang="en-US" sz="3000"/>
            </a:br>
            <a:r>
              <a:rPr lang="en-US" sz="3000"/>
              <a:t>Selection of Best Neighbourhood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6BDD6-EFF3-4C74-9DC1-CD5506E6F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79" y="647699"/>
            <a:ext cx="4856011" cy="2658666"/>
          </a:xfrm>
          <a:prstGeom prst="rect">
            <a:avLst/>
          </a:prstGeom>
          <a:effectLst/>
        </p:spPr>
      </p:pic>
      <p:sp>
        <p:nvSpPr>
          <p:cNvPr id="106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FAEE60-C578-4EE8-AC19-AD85B2848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010" y="3501360"/>
            <a:ext cx="5016350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3559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A3DA6D-FED2-4369-9ACD-B578C879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3C72DE-4C01-4F6C-9020-327690AD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A4439-A68E-4A4E-82E8-CDD216BA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Discussion &amp; Conclusion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E45DBDE-EAD7-4DEE-B77D-577BBB0A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272B9E-33E1-492A-98D3-45BB36825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2548281"/>
            <a:ext cx="7554898" cy="3658689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300" b="1" cap="all" dirty="0"/>
              <a:t>Discussion</a:t>
            </a:r>
          </a:p>
          <a:p>
            <a:pPr lvl="1">
              <a:lnSpc>
                <a:spcPct val="90000"/>
              </a:lnSpc>
            </a:pPr>
            <a:r>
              <a:rPr lang="en-US" sz="1300" cap="all" dirty="0"/>
              <a:t>Inclusion of demographic data in </a:t>
            </a:r>
            <a:r>
              <a:rPr lang="en-US" sz="1300" cap="all" dirty="0" err="1"/>
              <a:t>kmeans</a:t>
            </a:r>
            <a:r>
              <a:rPr lang="en-US" sz="1300" cap="all" dirty="0"/>
              <a:t> analysis</a:t>
            </a:r>
          </a:p>
          <a:p>
            <a:pPr lvl="1">
              <a:lnSpc>
                <a:spcPct val="90000"/>
              </a:lnSpc>
            </a:pPr>
            <a:r>
              <a:rPr lang="en-US" sz="1300" cap="all" dirty="0"/>
              <a:t>No data on ethnic makeup of neighbourhoods</a:t>
            </a:r>
          </a:p>
          <a:p>
            <a:pPr lvl="1">
              <a:lnSpc>
                <a:spcPct val="90000"/>
              </a:lnSpc>
            </a:pPr>
            <a:r>
              <a:rPr lang="en-US" sz="1300" cap="all" dirty="0"/>
              <a:t>Arbitrary selection of </a:t>
            </a:r>
            <a:r>
              <a:rPr lang="en-US" sz="1300" cap="all" dirty="0" err="1"/>
              <a:t>kmeans</a:t>
            </a:r>
            <a:r>
              <a:rPr lang="en-US" sz="1300" cap="all" dirty="0"/>
              <a:t> hyperparameter</a:t>
            </a:r>
          </a:p>
          <a:p>
            <a:pPr lvl="1">
              <a:lnSpc>
                <a:spcPct val="90000"/>
              </a:lnSpc>
            </a:pPr>
            <a:r>
              <a:rPr lang="en-US" sz="1300" cap="all" dirty="0"/>
              <a:t>Use of </a:t>
            </a:r>
            <a:r>
              <a:rPr lang="en-US" sz="1300" cap="all" dirty="0" err="1"/>
              <a:t>kmeans</a:t>
            </a:r>
            <a:r>
              <a:rPr lang="en-US" sz="1300" cap="all" dirty="0"/>
              <a:t> in multidimensional problems</a:t>
            </a:r>
          </a:p>
          <a:p>
            <a:pPr lvl="0">
              <a:lnSpc>
                <a:spcPct val="90000"/>
              </a:lnSpc>
            </a:pPr>
            <a:r>
              <a:rPr lang="en-US" sz="1300" b="1" cap="all" dirty="0"/>
              <a:t>Conclusion</a:t>
            </a:r>
          </a:p>
          <a:p>
            <a:pPr lvl="1">
              <a:lnSpc>
                <a:spcPct val="90000"/>
              </a:lnSpc>
            </a:pPr>
            <a:r>
              <a:rPr lang="en-US" sz="1300" cap="all" dirty="0"/>
              <a:t>This report concludes that Victoria Village is the best choice for George’s </a:t>
            </a:r>
            <a:r>
              <a:rPr lang="en-US" sz="1300" cap="all" dirty="0" err="1"/>
              <a:t>Tastee</a:t>
            </a:r>
            <a:r>
              <a:rPr lang="en-US" sz="1300" cap="all" dirty="0"/>
              <a:t> Foods to open its second restaurant. </a:t>
            </a:r>
          </a:p>
          <a:p>
            <a:pPr lvl="1">
              <a:lnSpc>
                <a:spcPct val="90000"/>
              </a:lnSpc>
            </a:pPr>
            <a:r>
              <a:rPr lang="en-US" sz="1300" cap="all" dirty="0" err="1"/>
              <a:t>Neighbourhood</a:t>
            </a:r>
            <a:r>
              <a:rPr lang="en-US" sz="1300" cap="all" dirty="0"/>
              <a:t> is similar to Milliken</a:t>
            </a:r>
          </a:p>
          <a:p>
            <a:pPr lvl="1">
              <a:lnSpc>
                <a:spcPct val="90000"/>
              </a:lnSpc>
            </a:pPr>
            <a:r>
              <a:rPr lang="en-US" sz="1300" cap="all" dirty="0"/>
              <a:t>Competition is low with a relatively large, growing and affluent population </a:t>
            </a:r>
          </a:p>
          <a:p>
            <a:pPr lvl="1">
              <a:lnSpc>
                <a:spcPct val="90000"/>
              </a:lnSpc>
            </a:pPr>
            <a:r>
              <a:rPr lang="en-US" sz="1300" cap="all" dirty="0"/>
              <a:t>Relatively close to Milliken reducing potential transportation/logistics costs to support the new outlet as a satellite operation.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11" name="Graphic 6" descr="CRM Customer Insights App">
            <a:extLst>
              <a:ext uri="{FF2B5EF4-FFF2-40B4-BE49-F238E27FC236}">
                <a16:creationId xmlns:a16="http://schemas.microsoft.com/office/drawing/2014/main" id="{E865288B-BF48-4823-9894-443422B5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6223" y="2548281"/>
            <a:ext cx="3662018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42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172B9F-030A-4864-9C8F-117B052D0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C54328-0E3E-40FC-9B9C-E60E585EE030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</Words>
  <Application>Microsoft Office PowerPoint</Application>
  <PresentationFormat>Widescreen</PresentationFormat>
  <Paragraphs>55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AN EVALUATION OF TORONTO NEIGHBOURHOODS</vt:lpstr>
      <vt:lpstr>Table of Contents</vt:lpstr>
      <vt:lpstr>Introduction: Toronto and Caribbean Immigrants</vt:lpstr>
      <vt:lpstr>Methodology: Sources of Data</vt:lpstr>
      <vt:lpstr>Methodology: Data Preprocessing</vt:lpstr>
      <vt:lpstr>RESULTS: Toronto Neighbourhoods</vt:lpstr>
      <vt:lpstr>RESULTS: Toronto Neighbourhoods after Kmeans Classification</vt:lpstr>
      <vt:lpstr>RESULTS: Selection of Best Neighbourhood</vt:lpstr>
      <vt:lpstr>Discussion &amp; 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2020-05-26T03:04:37Z</dcterms:created>
  <dcterms:modified xsi:type="dcterms:W3CDTF">2020-05-26T03:05:27Z</dcterms:modified>
</cp:coreProperties>
</file>